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media1.mp4" ContentType="video/unknown"/>
  <Override PartName="/ppt/notesSlides/notesSlide5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Добрый вечер уважаемые участники и члены жюри,</a:t>
            </a:r>
          </a:p>
          <a:p>
            <a:pPr>
              <a:defRPr sz="1800"/>
            </a:pPr>
            <a:r>
              <a:t> меня зовут Иван и я представляю команду Серотониновый синдром.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Нашей задачей было применить разработку компании NyCypher и</a:t>
            </a:r>
          </a:p>
          <a:p>
            <a:pPr>
              <a:defRPr sz="1500"/>
            </a:pPr>
            <a:r>
              <a:t> реализовать многопользовательское приложение со сквозным шифрованием на базе mock-net и библиотеки pyUmbral. На слайде вы можете видеть схему описывающую протокол proxy re-encryption. Ключевое отличие от стандартной схемы транзакции между Alice и Bob заключается в том что появляется посредник, который для каждого отдельно получателя перехеширует сообщение исходя из public_key получателя и того кто хочет получить доступ к сообщению.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Messenger с высочайшим уровнем приватности личных данных.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Как известно, лучший способ раскрыть весь потенциал новой технологии</a:t>
            </a:r>
          </a:p>
          <a:p>
            <a:pPr>
              <a:defRPr sz="1500"/>
            </a:pPr>
            <a:r>
              <a:t> это сделать на её основе что-то естественное, общеизвестное,</a:t>
            </a:r>
          </a:p>
          <a:p>
            <a:pPr>
              <a:defRPr sz="1500"/>
            </a:pPr>
            <a:r>
              <a:t> и показать в чём преимущество данного решения перед уже существующими.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 Поэтому на основе технологии proxy re-encryption и сети mock-net мы создали прототип мессенджер с принципиально новым уровнем безопасности.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Поскольку разработанная компанией NuCypher технология позваляет передавать не только сообщения но и любые фаилы или документы, мы несколько увеличили функционал чата и там есть возможность посылать и редактировать списки задач, покупок, целей.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900"/>
            </a:lvl1pPr>
          </a:lstStyle>
          <a:p>
            <a:pPr/>
            <a:r>
              <a:t>Вот так выглядит добавление нового сообщения (слева)  и есть возможность редактировать их (справа)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Теперь я хотел бы углубиться немного во внутреннее устройство нашего прототипа. Под капотом лежит олдскульный консольный мессенджер, на примере которого вы можете видеть как происходит передача сообщения,доступа для получателя. Однако ключевое отличие в том, что место классического сервера используется наша экосистема и инфраструктура предоставленная компанией NuCypher.  То есть между отправкой и получением лежат шифрование, отправка урсуле, запрос на доступ от боба, перехеширование и открытие доступа бобу.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Причём так как чат может быть групповой, то для каждого участника отдельно создаётся policy_id и re-encryption key и прописывается его доступ к капсуле.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Схемы которые вы видите на экране поясняют алгоритм работы протокола proxy re-encryption, более подробное описание вы можете найти в whitePaper компании.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Серотониновый синдром"/>
          <p:cNvSpPr txBox="1"/>
          <p:nvPr/>
        </p:nvSpPr>
        <p:spPr>
          <a:xfrm>
            <a:off x="1816910" y="3088216"/>
            <a:ext cx="643304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Серотониновый синдром</a:t>
            </a:r>
          </a:p>
        </p:txBody>
      </p:sp>
      <p:sp>
        <p:nvSpPr>
          <p:cNvPr id="120" name="Brain Front"/>
          <p:cNvSpPr/>
          <p:nvPr/>
        </p:nvSpPr>
        <p:spPr>
          <a:xfrm>
            <a:off x="8875182" y="2904288"/>
            <a:ext cx="1375836" cy="114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Кейс от компании NuCypher"/>
          <p:cNvSpPr txBox="1"/>
          <p:nvPr/>
        </p:nvSpPr>
        <p:spPr>
          <a:xfrm>
            <a:off x="3384616" y="5056716"/>
            <a:ext cx="474543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Кейс от компании NuCypher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mage Gallery"/>
          <p:cNvGrpSpPr/>
          <p:nvPr/>
        </p:nvGrpSpPr>
        <p:grpSpPr>
          <a:xfrm>
            <a:off x="5001347" y="4804947"/>
            <a:ext cx="7072120" cy="3466987"/>
            <a:chOff x="0" y="0"/>
            <a:chExt cx="7072119" cy="3466985"/>
          </a:xfrm>
        </p:grpSpPr>
        <p:pic>
          <p:nvPicPr>
            <p:cNvPr id="125" name="pre.pdf" descr="pr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8" t="0" r="48" b="0"/>
            <a:stretch>
              <a:fillRect/>
            </a:stretch>
          </p:blipFill>
          <p:spPr>
            <a:xfrm>
              <a:off x="0" y="0"/>
              <a:ext cx="7072120" cy="2984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Proxy re-encryption"/>
            <p:cNvSpPr/>
            <p:nvPr/>
          </p:nvSpPr>
          <p:spPr>
            <a:xfrm>
              <a:off x="0" y="3060585"/>
              <a:ext cx="7072120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17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Proxy re-encryption</a:t>
              </a:r>
            </a:p>
          </p:txBody>
        </p:sp>
      </p:grpSp>
      <p:sp>
        <p:nvSpPr>
          <p:cNvPr id="128" name="ЗАДАЧА"/>
          <p:cNvSpPr txBox="1"/>
          <p:nvPr>
            <p:ph type="title"/>
          </p:nvPr>
        </p:nvSpPr>
        <p:spPr>
          <a:xfrm>
            <a:off x="914316" y="-1123088"/>
            <a:ext cx="5892801" cy="3886201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1">
                    <a:satOff val="5412"/>
                    <a:lumOff val="-30746"/>
                  </a:schemeClr>
                </a:solidFill>
              </a:defRPr>
            </a:lvl1pPr>
          </a:lstStyle>
          <a:p>
            <a:pPr/>
            <a:r>
              <a:t>ЗАДАЧА</a:t>
            </a:r>
          </a:p>
        </p:txBody>
      </p:sp>
      <p:sp>
        <p:nvSpPr>
          <p:cNvPr id="129" name="Реализовать прототип многопользовательского приложения со сквозным шифрованием, используя mock-net."/>
          <p:cNvSpPr txBox="1"/>
          <p:nvPr/>
        </p:nvSpPr>
        <p:spPr>
          <a:xfrm>
            <a:off x="1202899" y="2932315"/>
            <a:ext cx="5315635" cy="1703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7999"/>
              </a:lnSpc>
              <a:defRPr i="1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Реализовать прототип многопользовательского приложения со сквозным шифрованием, используя mock-net.</a:t>
            </a:r>
          </a:p>
        </p:txBody>
      </p:sp>
      <p:sp>
        <p:nvSpPr>
          <p:cNvPr id="130" name="Map"/>
          <p:cNvSpPr/>
          <p:nvPr/>
        </p:nvSpPr>
        <p:spPr>
          <a:xfrm>
            <a:off x="8131545" y="1647896"/>
            <a:ext cx="1319766" cy="12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дея"/>
          <p:cNvSpPr txBox="1"/>
          <p:nvPr>
            <p:ph type="title"/>
          </p:nvPr>
        </p:nvSpPr>
        <p:spPr>
          <a:xfrm>
            <a:off x="914316" y="-1123088"/>
            <a:ext cx="5892801" cy="3886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satOff val="1848"/>
                    <a:lumOff val="-15262"/>
                  </a:schemeClr>
                </a:solidFill>
              </a:defRPr>
            </a:lvl1pPr>
          </a:lstStyle>
          <a:p>
            <a:pPr/>
            <a:r>
              <a:t>Идея</a:t>
            </a:r>
          </a:p>
        </p:txBody>
      </p:sp>
      <p:sp>
        <p:nvSpPr>
          <p:cNvPr id="135" name="Messenger с высочайшим уровнем приватности личных данных."/>
          <p:cNvSpPr txBox="1"/>
          <p:nvPr/>
        </p:nvSpPr>
        <p:spPr>
          <a:xfrm>
            <a:off x="1710661" y="3079179"/>
            <a:ext cx="4300112" cy="128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17999"/>
              </a:lnSpc>
              <a:defRPr i="1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Messenger с высочайшим уровнем приватности личных данных.</a:t>
            </a:r>
          </a:p>
        </p:txBody>
      </p:sp>
      <p:pic>
        <p:nvPicPr>
          <p:cNvPr id="136" name="2018-05-20 15.30.35.jpg" descr="2018-05-20 15.30.3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9121" y="715272"/>
            <a:ext cx="4681720" cy="832305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ght Bulb"/>
          <p:cNvSpPr/>
          <p:nvPr/>
        </p:nvSpPr>
        <p:spPr>
          <a:xfrm>
            <a:off x="679820" y="1103072"/>
            <a:ext cx="866606" cy="1502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РЕАЛИЗАЦИЯ"/>
          <p:cNvSpPr txBox="1"/>
          <p:nvPr>
            <p:ph type="title" idx="4294967295"/>
          </p:nvPr>
        </p:nvSpPr>
        <p:spPr>
          <a:xfrm>
            <a:off x="914316" y="-1123088"/>
            <a:ext cx="5892801" cy="3886201"/>
          </a:xfrm>
          <a:prstGeom prst="rect">
            <a:avLst/>
          </a:prstGeom>
        </p:spPr>
        <p:txBody>
          <a:bodyPr anchor="b"/>
          <a:lstStyle/>
          <a:p>
            <a:pPr/>
            <a:r>
              <a:t>РЕАЛИЗАЦИЯ</a:t>
            </a:r>
          </a:p>
        </p:txBody>
      </p:sp>
      <p:pic>
        <p:nvPicPr>
          <p:cNvPr id="142" name="2018-05-20 15.31.24.mp4" descr="2018-05-20 15.31.24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368102" y="584716"/>
            <a:ext cx="45720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rench"/>
          <p:cNvSpPr/>
          <p:nvPr/>
        </p:nvSpPr>
        <p:spPr>
          <a:xfrm>
            <a:off x="352348" y="1095374"/>
            <a:ext cx="431996" cy="1509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089" fill="norm" stroke="1" extrusionOk="0">
                <a:moveTo>
                  <a:pt x="10495" y="1"/>
                </a:moveTo>
                <a:cubicBezTo>
                  <a:pt x="5537" y="237"/>
                  <a:pt x="2663" y="1178"/>
                  <a:pt x="1749" y="2267"/>
                </a:cubicBezTo>
                <a:cubicBezTo>
                  <a:pt x="1263" y="2301"/>
                  <a:pt x="679" y="2339"/>
                  <a:pt x="433" y="2354"/>
                </a:cubicBezTo>
                <a:cubicBezTo>
                  <a:pt x="-23" y="2381"/>
                  <a:pt x="-170" y="2869"/>
                  <a:pt x="241" y="2922"/>
                </a:cubicBezTo>
                <a:cubicBezTo>
                  <a:pt x="457" y="2950"/>
                  <a:pt x="979" y="3018"/>
                  <a:pt x="1429" y="3077"/>
                </a:cubicBezTo>
                <a:cubicBezTo>
                  <a:pt x="1447" y="3792"/>
                  <a:pt x="2245" y="4513"/>
                  <a:pt x="3787" y="5096"/>
                </a:cubicBezTo>
                <a:cubicBezTo>
                  <a:pt x="6520" y="6130"/>
                  <a:pt x="7537" y="7410"/>
                  <a:pt x="7537" y="8611"/>
                </a:cubicBezTo>
                <a:cubicBezTo>
                  <a:pt x="7537" y="9390"/>
                  <a:pt x="5738" y="18573"/>
                  <a:pt x="5738" y="19703"/>
                </a:cubicBezTo>
                <a:cubicBezTo>
                  <a:pt x="5738" y="21590"/>
                  <a:pt x="15503" y="21512"/>
                  <a:pt x="15503" y="19703"/>
                </a:cubicBezTo>
                <a:cubicBezTo>
                  <a:pt x="15503" y="18645"/>
                  <a:pt x="14559" y="11348"/>
                  <a:pt x="14559" y="8655"/>
                </a:cubicBezTo>
                <a:cubicBezTo>
                  <a:pt x="14559" y="6354"/>
                  <a:pt x="19684" y="4736"/>
                  <a:pt x="21238" y="4314"/>
                </a:cubicBezTo>
                <a:cubicBezTo>
                  <a:pt x="21430" y="4262"/>
                  <a:pt x="21367" y="4172"/>
                  <a:pt x="21122" y="4143"/>
                </a:cubicBezTo>
                <a:lnTo>
                  <a:pt x="8981" y="2738"/>
                </a:lnTo>
                <a:lnTo>
                  <a:pt x="7956" y="2069"/>
                </a:lnTo>
                <a:cubicBezTo>
                  <a:pt x="7956" y="2069"/>
                  <a:pt x="9739" y="792"/>
                  <a:pt x="10809" y="114"/>
                </a:cubicBezTo>
                <a:cubicBezTo>
                  <a:pt x="10903" y="55"/>
                  <a:pt x="10723" y="-10"/>
                  <a:pt x="10495" y="1"/>
                </a:cubicBezTo>
                <a:close/>
                <a:moveTo>
                  <a:pt x="15555" y="549"/>
                </a:moveTo>
                <a:cubicBezTo>
                  <a:pt x="15455" y="559"/>
                  <a:pt x="15369" y="582"/>
                  <a:pt x="15322" y="611"/>
                </a:cubicBezTo>
                <a:cubicBezTo>
                  <a:pt x="14260" y="1278"/>
                  <a:pt x="12673" y="2415"/>
                  <a:pt x="12673" y="2415"/>
                </a:cubicBezTo>
                <a:lnTo>
                  <a:pt x="13511" y="3001"/>
                </a:lnTo>
                <a:lnTo>
                  <a:pt x="17977" y="3519"/>
                </a:lnTo>
                <a:cubicBezTo>
                  <a:pt x="18982" y="1431"/>
                  <a:pt x="16932" y="699"/>
                  <a:pt x="15869" y="554"/>
                </a:cubicBezTo>
                <a:cubicBezTo>
                  <a:pt x="15765" y="540"/>
                  <a:pt x="15655" y="539"/>
                  <a:pt x="15555" y="549"/>
                </a:cubicBezTo>
                <a:close/>
                <a:moveTo>
                  <a:pt x="8899" y="4831"/>
                </a:moveTo>
                <a:cubicBezTo>
                  <a:pt x="8932" y="4832"/>
                  <a:pt x="8962" y="4838"/>
                  <a:pt x="8969" y="4849"/>
                </a:cubicBezTo>
                <a:lnTo>
                  <a:pt x="9190" y="5208"/>
                </a:lnTo>
                <a:cubicBezTo>
                  <a:pt x="9224" y="5263"/>
                  <a:pt x="9450" y="5291"/>
                  <a:pt x="9610" y="5257"/>
                </a:cubicBezTo>
                <a:lnTo>
                  <a:pt x="10553" y="5058"/>
                </a:lnTo>
                <a:cubicBezTo>
                  <a:pt x="10713" y="5025"/>
                  <a:pt x="10944" y="5050"/>
                  <a:pt x="10978" y="5106"/>
                </a:cubicBezTo>
                <a:lnTo>
                  <a:pt x="11176" y="5433"/>
                </a:lnTo>
                <a:cubicBezTo>
                  <a:pt x="11210" y="5489"/>
                  <a:pt x="11442" y="5514"/>
                  <a:pt x="11601" y="5481"/>
                </a:cubicBezTo>
                <a:lnTo>
                  <a:pt x="12544" y="5283"/>
                </a:lnTo>
                <a:cubicBezTo>
                  <a:pt x="12704" y="5250"/>
                  <a:pt x="12930" y="5276"/>
                  <a:pt x="12964" y="5331"/>
                </a:cubicBezTo>
                <a:lnTo>
                  <a:pt x="13168" y="5659"/>
                </a:lnTo>
                <a:cubicBezTo>
                  <a:pt x="13201" y="5714"/>
                  <a:pt x="13427" y="5740"/>
                  <a:pt x="13587" y="5706"/>
                </a:cubicBezTo>
                <a:lnTo>
                  <a:pt x="14623" y="5489"/>
                </a:lnTo>
                <a:cubicBezTo>
                  <a:pt x="14688" y="5476"/>
                  <a:pt x="14776" y="5494"/>
                  <a:pt x="14746" y="5516"/>
                </a:cubicBezTo>
                <a:lnTo>
                  <a:pt x="14134" y="5948"/>
                </a:lnTo>
                <a:cubicBezTo>
                  <a:pt x="14053" y="6006"/>
                  <a:pt x="13820" y="6034"/>
                  <a:pt x="13616" y="6011"/>
                </a:cubicBezTo>
                <a:lnTo>
                  <a:pt x="8422" y="5423"/>
                </a:lnTo>
                <a:cubicBezTo>
                  <a:pt x="8218" y="5400"/>
                  <a:pt x="8119" y="5335"/>
                  <a:pt x="8201" y="5277"/>
                </a:cubicBezTo>
                <a:lnTo>
                  <a:pt x="8818" y="4844"/>
                </a:lnTo>
                <a:cubicBezTo>
                  <a:pt x="8833" y="4833"/>
                  <a:pt x="8866" y="4830"/>
                  <a:pt x="8899" y="4831"/>
                </a:cubicBezTo>
                <a:close/>
                <a:moveTo>
                  <a:pt x="10576" y="18867"/>
                </a:moveTo>
                <a:cubicBezTo>
                  <a:pt x="12209" y="18867"/>
                  <a:pt x="13529" y="19241"/>
                  <a:pt x="13529" y="19703"/>
                </a:cubicBezTo>
                <a:cubicBezTo>
                  <a:pt x="13529" y="20164"/>
                  <a:pt x="12209" y="20539"/>
                  <a:pt x="10576" y="20539"/>
                </a:cubicBezTo>
                <a:cubicBezTo>
                  <a:pt x="8944" y="20539"/>
                  <a:pt x="7618" y="20164"/>
                  <a:pt x="7618" y="19703"/>
                </a:cubicBezTo>
                <a:cubicBezTo>
                  <a:pt x="7618" y="19241"/>
                  <a:pt x="8944" y="18867"/>
                  <a:pt x="10576" y="18867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666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2018-05-20 15.31.07.jpg .jpg" descr="2018-05-20 15.31.07.jpg 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640" y="741838"/>
            <a:ext cx="4651832" cy="8269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2018-05-20 15.31.16.jpg" descr="2018-05-20 15.31.1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184" y="741838"/>
            <a:ext cx="4651832" cy="8269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Внутренняя структура"/>
          <p:cNvSpPr txBox="1"/>
          <p:nvPr>
            <p:ph type="title"/>
          </p:nvPr>
        </p:nvSpPr>
        <p:spPr>
          <a:xfrm>
            <a:off x="355600" y="254000"/>
            <a:ext cx="7127964" cy="2438400"/>
          </a:xfrm>
          <a:prstGeom prst="rect">
            <a:avLst/>
          </a:prstGeom>
        </p:spPr>
        <p:txBody>
          <a:bodyPr/>
          <a:lstStyle/>
          <a:p>
            <a:pPr/>
            <a:r>
              <a:t>Внутренняя структура</a:t>
            </a:r>
          </a:p>
        </p:txBody>
      </p:sp>
      <p:sp>
        <p:nvSpPr>
          <p:cNvPr id="153" name="Atom"/>
          <p:cNvSpPr/>
          <p:nvPr/>
        </p:nvSpPr>
        <p:spPr>
          <a:xfrm>
            <a:off x="10784171" y="430027"/>
            <a:ext cx="1190297" cy="1340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4" name="alice-bob.png" descr="alice-bo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528" y="2717799"/>
            <a:ext cx="81788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alice-bob-2.png" descr="alice-bob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4441" y="4791288"/>
            <a:ext cx="8178801" cy="431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large-screenshot.png" descr="large-screen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encrypt.pdf" descr="encryp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521" y="313185"/>
            <a:ext cx="5366065" cy="576817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Encryption"/>
          <p:cNvSpPr txBox="1"/>
          <p:nvPr/>
        </p:nvSpPr>
        <p:spPr>
          <a:xfrm>
            <a:off x="1751528" y="6455504"/>
            <a:ext cx="162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Encryption</a:t>
            </a:r>
          </a:p>
        </p:txBody>
      </p:sp>
      <p:pic>
        <p:nvPicPr>
          <p:cNvPr id="163" name="decrypt.pdf" descr="decryp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8479" y="3259938"/>
            <a:ext cx="6770115" cy="526814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3891657" y="864604"/>
            <a:ext cx="4267763" cy="5123914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Decryption"/>
          <p:cNvSpPr txBox="1"/>
          <p:nvPr/>
        </p:nvSpPr>
        <p:spPr>
          <a:xfrm>
            <a:off x="8626431" y="1972104"/>
            <a:ext cx="187333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Decryption</a:t>
            </a:r>
          </a:p>
        </p:txBody>
      </p:sp>
      <p:sp>
        <p:nvSpPr>
          <p:cNvPr id="166" name="Puzzle Piece"/>
          <p:cNvSpPr/>
          <p:nvPr/>
        </p:nvSpPr>
        <p:spPr>
          <a:xfrm>
            <a:off x="11096738" y="523801"/>
            <a:ext cx="1267719" cy="1272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036"/>
                </a:ln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Состав команды и стек технологий"/>
          <p:cNvSpPr txBox="1"/>
          <p:nvPr>
            <p:ph type="body" idx="14"/>
          </p:nvPr>
        </p:nvSpPr>
        <p:spPr>
          <a:xfrm>
            <a:off x="1270000" y="1487819"/>
            <a:ext cx="10464801" cy="7112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Состав команды и стек технологий</a:t>
            </a:r>
          </a:p>
        </p:txBody>
      </p:sp>
      <p:sp>
        <p:nvSpPr>
          <p:cNvPr id="171" name="Глушенков Иван…"/>
          <p:cNvSpPr txBox="1"/>
          <p:nvPr/>
        </p:nvSpPr>
        <p:spPr>
          <a:xfrm>
            <a:off x="1659725" y="2860860"/>
            <a:ext cx="4211341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t>Глушенков Иван</a:t>
            </a:r>
          </a:p>
          <a:p>
            <a:pPr>
              <a:defRPr sz="3400"/>
            </a:pPr>
            <a:r>
              <a:t> Крапивенский Виктор</a:t>
            </a:r>
          </a:p>
          <a:p>
            <a:pPr>
              <a:defRPr sz="3400"/>
            </a:pPr>
            <a:r>
              <a:t> Романов Раед</a:t>
            </a:r>
          </a:p>
          <a:p>
            <a:pPr>
              <a:defRPr sz="3400"/>
            </a:pPr>
            <a:r>
              <a:t> Арнольд Владимир</a:t>
            </a:r>
          </a:p>
        </p:txBody>
      </p:sp>
      <p:sp>
        <p:nvSpPr>
          <p:cNvPr id="172" name="Python,…"/>
          <p:cNvSpPr txBox="1"/>
          <p:nvPr/>
        </p:nvSpPr>
        <p:spPr>
          <a:xfrm>
            <a:off x="7644051" y="2840261"/>
            <a:ext cx="3812754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Python,</a:t>
            </a:r>
          </a:p>
          <a:p>
            <a:pPr/>
            <a:r>
              <a:t> pyUmbral, requests</a:t>
            </a:r>
          </a:p>
          <a:p>
            <a:pPr/>
            <a:r>
              <a:t>Java, Google FCM,</a:t>
            </a:r>
          </a:p>
          <a:p>
            <a:pPr/>
            <a:r>
              <a:t>KeyNote</a:t>
            </a:r>
          </a:p>
        </p:txBody>
      </p:sp>
      <p:sp>
        <p:nvSpPr>
          <p:cNvPr id="173" name="Спасибо за внимание!"/>
          <p:cNvSpPr txBox="1"/>
          <p:nvPr/>
        </p:nvSpPr>
        <p:spPr>
          <a:xfrm>
            <a:off x="4374008" y="7240449"/>
            <a:ext cx="425678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Спасибо за внимание!</a:t>
            </a:r>
          </a:p>
        </p:txBody>
      </p:sp>
      <p:sp>
        <p:nvSpPr>
          <p:cNvPr id="174" name="Checkered Flag"/>
          <p:cNvSpPr/>
          <p:nvPr/>
        </p:nvSpPr>
        <p:spPr>
          <a:xfrm>
            <a:off x="11402583" y="588185"/>
            <a:ext cx="919914" cy="1486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887" y="21600"/>
                </a:lnTo>
                <a:lnTo>
                  <a:pt x="1887" y="11088"/>
                </a:lnTo>
                <a:lnTo>
                  <a:pt x="21600" y="11088"/>
                </a:lnTo>
                <a:lnTo>
                  <a:pt x="21600" y="706"/>
                </a:lnTo>
                <a:lnTo>
                  <a:pt x="1887" y="706"/>
                </a:lnTo>
                <a:lnTo>
                  <a:pt x="1887" y="0"/>
                </a:lnTo>
                <a:lnTo>
                  <a:pt x="0" y="0"/>
                </a:lnTo>
                <a:close/>
                <a:moveTo>
                  <a:pt x="5661" y="1225"/>
                </a:moveTo>
                <a:lnTo>
                  <a:pt x="9437" y="1225"/>
                </a:lnTo>
                <a:lnTo>
                  <a:pt x="9437" y="3560"/>
                </a:lnTo>
                <a:lnTo>
                  <a:pt x="13211" y="3560"/>
                </a:lnTo>
                <a:lnTo>
                  <a:pt x="13211" y="1225"/>
                </a:lnTo>
                <a:lnTo>
                  <a:pt x="16985" y="1225"/>
                </a:lnTo>
                <a:lnTo>
                  <a:pt x="16985" y="3560"/>
                </a:lnTo>
                <a:lnTo>
                  <a:pt x="20762" y="3560"/>
                </a:lnTo>
                <a:lnTo>
                  <a:pt x="20762" y="5897"/>
                </a:lnTo>
                <a:lnTo>
                  <a:pt x="16985" y="5897"/>
                </a:lnTo>
                <a:lnTo>
                  <a:pt x="16985" y="8232"/>
                </a:lnTo>
                <a:lnTo>
                  <a:pt x="20762" y="8232"/>
                </a:lnTo>
                <a:lnTo>
                  <a:pt x="20762" y="10568"/>
                </a:lnTo>
                <a:lnTo>
                  <a:pt x="16985" y="10568"/>
                </a:lnTo>
                <a:lnTo>
                  <a:pt x="16985" y="8232"/>
                </a:lnTo>
                <a:lnTo>
                  <a:pt x="13211" y="8232"/>
                </a:lnTo>
                <a:lnTo>
                  <a:pt x="13211" y="10568"/>
                </a:lnTo>
                <a:lnTo>
                  <a:pt x="9437" y="10568"/>
                </a:lnTo>
                <a:lnTo>
                  <a:pt x="9437" y="8232"/>
                </a:lnTo>
                <a:lnTo>
                  <a:pt x="5661" y="8232"/>
                </a:lnTo>
                <a:lnTo>
                  <a:pt x="5661" y="10568"/>
                </a:lnTo>
                <a:lnTo>
                  <a:pt x="1887" y="10568"/>
                </a:lnTo>
                <a:lnTo>
                  <a:pt x="1887" y="8232"/>
                </a:lnTo>
                <a:lnTo>
                  <a:pt x="5661" y="8232"/>
                </a:lnTo>
                <a:lnTo>
                  <a:pt x="5661" y="5897"/>
                </a:lnTo>
                <a:lnTo>
                  <a:pt x="1887" y="5897"/>
                </a:lnTo>
                <a:lnTo>
                  <a:pt x="1887" y="3560"/>
                </a:lnTo>
                <a:lnTo>
                  <a:pt x="5661" y="3560"/>
                </a:lnTo>
                <a:lnTo>
                  <a:pt x="5661" y="1225"/>
                </a:lnTo>
                <a:close/>
                <a:moveTo>
                  <a:pt x="5661" y="3560"/>
                </a:moveTo>
                <a:lnTo>
                  <a:pt x="5661" y="5897"/>
                </a:lnTo>
                <a:lnTo>
                  <a:pt x="9437" y="5897"/>
                </a:lnTo>
                <a:lnTo>
                  <a:pt x="9437" y="3560"/>
                </a:lnTo>
                <a:lnTo>
                  <a:pt x="5661" y="3560"/>
                </a:lnTo>
                <a:close/>
                <a:moveTo>
                  <a:pt x="9437" y="5897"/>
                </a:moveTo>
                <a:lnTo>
                  <a:pt x="9437" y="8232"/>
                </a:lnTo>
                <a:lnTo>
                  <a:pt x="13211" y="8232"/>
                </a:lnTo>
                <a:lnTo>
                  <a:pt x="13211" y="5897"/>
                </a:lnTo>
                <a:lnTo>
                  <a:pt x="9437" y="5897"/>
                </a:lnTo>
                <a:close/>
                <a:moveTo>
                  <a:pt x="13211" y="5897"/>
                </a:moveTo>
                <a:lnTo>
                  <a:pt x="16985" y="5897"/>
                </a:lnTo>
                <a:lnTo>
                  <a:pt x="16985" y="3560"/>
                </a:lnTo>
                <a:lnTo>
                  <a:pt x="13211" y="3560"/>
                </a:lnTo>
                <a:lnTo>
                  <a:pt x="13211" y="589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https://github.com/shdown/nyoo-cypher-chat"/>
          <p:cNvSpPr txBox="1"/>
          <p:nvPr/>
        </p:nvSpPr>
        <p:spPr>
          <a:xfrm>
            <a:off x="3238540" y="8410933"/>
            <a:ext cx="65277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https://github.com/shdown/nyoo-cypher-chat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